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3" r:id="rId4"/>
    <p:sldId id="258" r:id="rId5"/>
    <p:sldId id="274" r:id="rId6"/>
    <p:sldId id="275" r:id="rId7"/>
    <p:sldId id="267" r:id="rId8"/>
    <p:sldId id="266" r:id="rId9"/>
    <p:sldId id="268" r:id="rId10"/>
    <p:sldId id="26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D21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64EE9-1986-4604-86C0-31F3F95E82FB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945D0-E4B3-471B-93D2-A5A271782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05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EADE3-BB81-4D49-8FBA-9E5F7E49D0C2}" type="datetime1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15ABEF-E1B0-4164-A6F1-22099CC26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17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0712D-35E6-403C-A318-03F30F034EE3}" type="datetime1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BEF-E1B0-4164-A6F1-22099CC26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56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61262C-CBB8-48EF-8A77-EE7A71B751E4}" type="datetime1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BEF-E1B0-4164-A6F1-22099CC26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41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04CD9A-ED8B-4B56-9B64-CED212C07C00}" type="datetime1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BEF-E1B0-4164-A6F1-22099CC26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87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23084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8267"/>
            <a:ext cx="3932237" cy="36507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EBE8B-86DC-40A4-94BD-E70E57A7F6DF}" type="datetime1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BEF-E1B0-4164-A6F1-22099CC26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51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C000"/>
                </a:solidFill>
              </a:defRPr>
            </a:lvl1pPr>
          </a:lstStyle>
          <a:p>
            <a:fld id="{5A15ABEF-E1B0-4164-A6F1-22099CC269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30187"/>
            <a:ext cx="12192000" cy="599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95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38200" y="63563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umnik.bmstu.ru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04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s://png.cmtt.space/paper-media/75/48/a4/6521eb3e944af8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337" y="2315749"/>
            <a:ext cx="6124485" cy="227318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4400" b="1" dirty="0" smtClean="0">
                <a:solidFill>
                  <a:srgbClr val="FFC000"/>
                </a:solidFill>
              </a:rPr>
              <a:t>ПРИОРИТЕТНЫЕ НАПРАВЛЕНИЯ ОТБОРА  В ПРОГРАММЕ «УМНИК»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400" y="1071089"/>
            <a:ext cx="4762500" cy="476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848" y="124034"/>
            <a:ext cx="746288" cy="8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240836" y="4662614"/>
            <a:ext cx="2613176" cy="586264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418498" y="2694207"/>
            <a:ext cx="4138013" cy="619771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18497" y="4645860"/>
            <a:ext cx="4138013" cy="619771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24192" y="2694115"/>
            <a:ext cx="2931306" cy="586264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22432" y="328837"/>
            <a:ext cx="2538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Н5. БИОТЕХНОЛОГИИ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10" descr="http://umnik.emtc.ru/images/dir3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19" y="214331"/>
            <a:ext cx="5048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6742" y="2790419"/>
            <a:ext cx="225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Функциональная еда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80397" y="3325996"/>
            <a:ext cx="2165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рынка:</a:t>
            </a:r>
          </a:p>
          <a:p>
            <a:r>
              <a:rPr lang="en-US" sz="3200" b="1" dirty="0" smtClean="0">
                <a:solidFill>
                  <a:srgbClr val="FFAD21"/>
                </a:solidFill>
              </a:rPr>
              <a:t>$ 305 </a:t>
            </a:r>
            <a:r>
              <a:rPr lang="ru-RU" sz="3200" b="1" dirty="0" smtClean="0">
                <a:solidFill>
                  <a:srgbClr val="FFAD21"/>
                </a:solidFill>
              </a:rPr>
              <a:t>млрд</a:t>
            </a:r>
          </a:p>
          <a:p>
            <a:r>
              <a:rPr lang="ru-RU" sz="1200" dirty="0"/>
              <a:t>к</a:t>
            </a:r>
            <a:r>
              <a:rPr lang="ru-RU" sz="1200" dirty="0" smtClean="0"/>
              <a:t> 2020 году</a:t>
            </a:r>
            <a:endParaRPr lang="en-US" sz="1200" dirty="0"/>
          </a:p>
        </p:txBody>
      </p:sp>
      <p:pic>
        <p:nvPicPr>
          <p:cNvPr id="7170" name="Picture 2" descr="Картинки по запросу функциональная е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69" y="2663695"/>
            <a:ext cx="2175438" cy="14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36877" y="2783790"/>
            <a:ext cx="290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Ферменты для ДНК-тестов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36877" y="3348162"/>
            <a:ext cx="1957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рынка:</a:t>
            </a:r>
          </a:p>
          <a:p>
            <a:r>
              <a:rPr lang="en-US" sz="3200" b="1" dirty="0" smtClean="0">
                <a:solidFill>
                  <a:srgbClr val="FFAD21"/>
                </a:solidFill>
              </a:rPr>
              <a:t>$ </a:t>
            </a:r>
            <a:r>
              <a:rPr lang="ru-RU" sz="3200" b="1" dirty="0" smtClean="0">
                <a:solidFill>
                  <a:srgbClr val="FFAD21"/>
                </a:solidFill>
              </a:rPr>
              <a:t>70</a:t>
            </a:r>
            <a:r>
              <a:rPr lang="en-US" sz="3200" b="1" dirty="0" smtClean="0">
                <a:solidFill>
                  <a:srgbClr val="FFAD21"/>
                </a:solidFill>
              </a:rPr>
              <a:t> </a:t>
            </a:r>
            <a:r>
              <a:rPr lang="ru-RU" sz="3200" b="1" dirty="0" smtClean="0">
                <a:solidFill>
                  <a:srgbClr val="FFAD21"/>
                </a:solidFill>
              </a:rPr>
              <a:t>млрд</a:t>
            </a:r>
          </a:p>
          <a:p>
            <a:r>
              <a:rPr lang="ru-RU" sz="1200" dirty="0"/>
              <a:t>к</a:t>
            </a:r>
            <a:r>
              <a:rPr lang="ru-RU" sz="1200" dirty="0" smtClean="0"/>
              <a:t> 2025 году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476742" y="4840139"/>
            <a:ext cx="135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Биотопливо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82617" y="5303534"/>
            <a:ext cx="25569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рынка:</a:t>
            </a:r>
          </a:p>
          <a:p>
            <a:r>
              <a:rPr lang="ru-RU" sz="3200" b="1" dirty="0" smtClean="0">
                <a:solidFill>
                  <a:srgbClr val="FFAD21"/>
                </a:solidFill>
              </a:rPr>
              <a:t>150</a:t>
            </a:r>
            <a:r>
              <a:rPr lang="en-US" sz="3200" b="1" dirty="0" smtClean="0">
                <a:solidFill>
                  <a:srgbClr val="FFAD21"/>
                </a:solidFill>
              </a:rPr>
              <a:t> </a:t>
            </a:r>
            <a:r>
              <a:rPr lang="ru-RU" sz="3200" b="1" dirty="0" smtClean="0">
                <a:solidFill>
                  <a:srgbClr val="FFAD21"/>
                </a:solidFill>
              </a:rPr>
              <a:t>млн тонн</a:t>
            </a:r>
          </a:p>
          <a:p>
            <a:r>
              <a:rPr lang="ru-RU" sz="1200" dirty="0"/>
              <a:t>к</a:t>
            </a:r>
            <a:r>
              <a:rPr lang="ru-RU" sz="1200" dirty="0" smtClean="0"/>
              <a:t> 2030 году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79042" y="4629472"/>
            <a:ext cx="381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Нанобиотехнологическая ремедиация воды и почвы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9042" y="5303535"/>
            <a:ext cx="1957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рынка:</a:t>
            </a:r>
          </a:p>
          <a:p>
            <a:r>
              <a:rPr lang="en-US" sz="3200" b="1" dirty="0">
                <a:solidFill>
                  <a:srgbClr val="FFAD21"/>
                </a:solidFill>
              </a:rPr>
              <a:t>$</a:t>
            </a:r>
            <a:r>
              <a:rPr lang="ru-RU" sz="3200" b="1" dirty="0" smtClean="0">
                <a:solidFill>
                  <a:srgbClr val="FFAD21"/>
                </a:solidFill>
              </a:rPr>
              <a:t>42</a:t>
            </a:r>
            <a:r>
              <a:rPr lang="en-US" sz="3200" b="1" dirty="0" smtClean="0">
                <a:solidFill>
                  <a:srgbClr val="FFAD21"/>
                </a:solidFill>
              </a:rPr>
              <a:t> </a:t>
            </a:r>
            <a:r>
              <a:rPr lang="ru-RU" sz="3200" b="1" dirty="0" smtClean="0">
                <a:solidFill>
                  <a:srgbClr val="FFAD21"/>
                </a:solidFill>
              </a:rPr>
              <a:t>млрд </a:t>
            </a:r>
            <a:endParaRPr lang="en-US" sz="3200" b="1" dirty="0" smtClean="0">
              <a:solidFill>
                <a:srgbClr val="FFAD21"/>
              </a:solidFill>
            </a:endParaRPr>
          </a:p>
          <a:p>
            <a:r>
              <a:rPr lang="ru-RU" sz="1200" dirty="0" smtClean="0"/>
              <a:t>к 2020 году</a:t>
            </a:r>
            <a:endParaRPr lang="en-US" sz="1200" dirty="0"/>
          </a:p>
        </p:txBody>
      </p:sp>
      <p:pic>
        <p:nvPicPr>
          <p:cNvPr id="7176" name="Picture 8" descr="Картинки по запросу биотопливо из водоросл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971" y="4662614"/>
            <a:ext cx="1960779" cy="122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ртинки по запросу ферменты для днк тест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6206" y="2707296"/>
            <a:ext cx="2092292" cy="13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2518" y="1831275"/>
            <a:ext cx="113406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Выход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2020 году на объем биоэкономики в России в размере около 1% ВВП и в 2030 году - не менее 3%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ВВП. в 2025 г. достигнет уровня в 2 триллиона долларов США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18" y="1023917"/>
            <a:ext cx="11340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Биотехнологии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использование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живых организмов, их систем или продуктов их жизнедеятельности для решения технологических задач, а также возможности создания живых организмов с необходимыми свойствами методом генной инженерии.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82" name="Picture 14" descr="Картинки по запросу биоремедиация воды и почв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0111" y="4629670"/>
            <a:ext cx="2138387" cy="120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BEF-E1B0-4164-A6F1-22099CC269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82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915" y="2955013"/>
            <a:ext cx="6882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БЛАГОДАРЮ ЗА ВНИМАНИЕ!</a:t>
            </a:r>
            <a:endParaRPr lang="en-US" sz="44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BEF-E1B0-4164-A6F1-22099CC269A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848" y="124034"/>
            <a:ext cx="746288" cy="8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810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2184" y="978036"/>
            <a:ext cx="11843759" cy="79851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Основные направления отбора в программе «УМНИК»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29438" y="2021234"/>
            <a:ext cx="353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Н1. Информационные технологии</a:t>
            </a:r>
            <a:endParaRPr lang="en-US" dirty="0"/>
          </a:p>
        </p:txBody>
      </p:sp>
      <p:pic>
        <p:nvPicPr>
          <p:cNvPr id="1026" name="Picture 2" descr="http://umnik.emtc.ru/images/dir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658" y="1969736"/>
            <a:ext cx="5048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9438" y="2817732"/>
            <a:ext cx="258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Н2. Медицина будущего</a:t>
            </a:r>
            <a:endParaRPr lang="en-US" dirty="0"/>
          </a:p>
        </p:txBody>
      </p:sp>
      <p:pic>
        <p:nvPicPr>
          <p:cNvPr id="1028" name="Picture 4" descr="http://umnik.emtc.ru/images/di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656" y="2743949"/>
            <a:ext cx="5048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9438" y="5207226"/>
            <a:ext cx="203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Н5. Биотехнологии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9438" y="3614230"/>
            <a:ext cx="578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Н3. Современные материалы и технологии их создания</a:t>
            </a:r>
            <a:endParaRPr lang="en-US" dirty="0"/>
          </a:p>
        </p:txBody>
      </p:sp>
      <p:pic>
        <p:nvPicPr>
          <p:cNvPr id="1030" name="Picture 6" descr="http://umnik.emtc.ru/images/dir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656" y="3582009"/>
            <a:ext cx="5048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9438" y="4410728"/>
            <a:ext cx="469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Н4. Новые приборы и аппаратные комплексы</a:t>
            </a:r>
            <a:endParaRPr lang="en-US" dirty="0"/>
          </a:p>
        </p:txBody>
      </p:sp>
      <p:pic>
        <p:nvPicPr>
          <p:cNvPr id="1032" name="Picture 8" descr="http://umnik.emtc.ru/images/dir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655" y="4344382"/>
            <a:ext cx="5048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mnik.emtc.ru/images/dir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654" y="5106755"/>
            <a:ext cx="5048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BEF-E1B0-4164-A6F1-22099CC269A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848" y="124034"/>
            <a:ext cx="746288" cy="8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43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2024191" y="4158979"/>
            <a:ext cx="3607488" cy="662802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646640" y="4153313"/>
            <a:ext cx="3419368" cy="524964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24192" y="2423277"/>
            <a:ext cx="2923824" cy="524964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90096" y="4249883"/>
            <a:ext cx="278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Симбиоз </a:t>
            </a:r>
            <a:r>
              <a:rPr lang="en-US" sz="1600" dirty="0" smtClean="0"/>
              <a:t>IT </a:t>
            </a:r>
            <a:r>
              <a:rPr lang="ru-RU" sz="1600" dirty="0" smtClean="0"/>
              <a:t>и других отраслей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890096" y="4754911"/>
            <a:ext cx="2752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Объем рынка (на примере медицины):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$ </a:t>
            </a:r>
            <a:r>
              <a:rPr lang="ru-RU" sz="3200" b="1" dirty="0" smtClean="0">
                <a:solidFill>
                  <a:schemeClr val="accent2"/>
                </a:solidFill>
              </a:rPr>
              <a:t>43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ru-RU" sz="3200" b="1" dirty="0" smtClean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2020 году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1919" y="4185189"/>
            <a:ext cx="2771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Защита данных </a:t>
            </a:r>
          </a:p>
          <a:p>
            <a:r>
              <a:rPr lang="ru-RU" sz="1600" dirty="0" smtClean="0"/>
              <a:t>в интеллектуальных системах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03677" y="4813001"/>
            <a:ext cx="1957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Объем рынка :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$ </a:t>
            </a:r>
            <a:r>
              <a:rPr lang="ru-RU" sz="3200" b="1" dirty="0" smtClean="0">
                <a:solidFill>
                  <a:schemeClr val="accent2"/>
                </a:solidFill>
              </a:rPr>
              <a:t>63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ru-RU" sz="3200" b="1" dirty="0" smtClean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2020 году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3677" y="2512032"/>
            <a:ext cx="2105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Облачные технологии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403677" y="2976198"/>
            <a:ext cx="2165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Объем рынка :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$ </a:t>
            </a:r>
            <a:r>
              <a:rPr lang="ru-RU" sz="3200" b="1" dirty="0" smtClean="0">
                <a:solidFill>
                  <a:schemeClr val="accent2"/>
                </a:solidFill>
              </a:rPr>
              <a:t>140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ru-RU" sz="3200" b="1" dirty="0" smtClean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2020 году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14480" y="2946422"/>
            <a:ext cx="2165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Объем рынка :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$ </a:t>
            </a:r>
            <a:r>
              <a:rPr lang="ru-RU" sz="3200" b="1" dirty="0" smtClean="0">
                <a:solidFill>
                  <a:schemeClr val="accent2"/>
                </a:solidFill>
              </a:rPr>
              <a:t>120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ru-RU" sz="3200" b="1" dirty="0" smtClean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2020 году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Рисунок 5" descr="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221" y="4165596"/>
            <a:ext cx="1619971" cy="1372797"/>
          </a:xfrm>
          <a:prstGeom prst="rect">
            <a:avLst/>
          </a:prstGeom>
        </p:spPr>
      </p:pic>
      <p:pic>
        <p:nvPicPr>
          <p:cNvPr id="22" name="Рисунок 4" descr="ArticleIm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618" y="2426918"/>
            <a:ext cx="1632574" cy="1272369"/>
          </a:xfrm>
          <a:prstGeom prst="rect">
            <a:avLst/>
          </a:prstGeom>
        </p:spPr>
      </p:pic>
      <p:pic>
        <p:nvPicPr>
          <p:cNvPr id="23" name="Рисунок 5" descr="1357955222_dannye-ekonomicheskoy-ocen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4292" y="4149880"/>
            <a:ext cx="1692348" cy="1363280"/>
          </a:xfrm>
          <a:prstGeom prst="rect">
            <a:avLst/>
          </a:prstGeom>
        </p:spPr>
      </p:pic>
      <p:pic>
        <p:nvPicPr>
          <p:cNvPr id="24" name="Рисунок 4" descr="1356509404_442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0147" y="2426918"/>
            <a:ext cx="1696493" cy="127236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1618" y="1065673"/>
            <a:ext cx="11256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IT-рынок находится в самом начале очередного технологического цикла, который эксперты называют 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NBIC-конвергенция, которая станет таким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же прорывом, как в свое время прядильные, а потом паровые машины.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4507" y="330600"/>
            <a:ext cx="4445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Н1. ИНФОРМАЦИОННЫЕ ТЕХНОЛОГИИ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7" name="Picture 2" descr="http://umnik.emtc.ru/images/dir1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66" y="274007"/>
            <a:ext cx="426688" cy="4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1619" y="1706439"/>
            <a:ext cx="5168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Каждый год доходы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IT-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орасли возрастают на 10% в год.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BEF-E1B0-4164-A6F1-22099CC269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7646639" y="2423277"/>
            <a:ext cx="4138013" cy="524964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890096" y="2502960"/>
            <a:ext cx="3457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Технологии дополненной реальности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8361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7353020"/>
              </p:ext>
            </p:extLst>
          </p:nvPr>
        </p:nvGraphicFramePr>
        <p:xfrm>
          <a:off x="1124507" y="1537755"/>
          <a:ext cx="8256158" cy="32209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28079">
                  <a:extLst>
                    <a:ext uri="{9D8B030D-6E8A-4147-A177-3AD203B41FA5}">
                      <a16:colId xmlns:a16="http://schemas.microsoft.com/office/drawing/2014/main" xmlns="" val="3816118867"/>
                    </a:ext>
                  </a:extLst>
                </a:gridCol>
                <a:gridCol w="4128079">
                  <a:extLst>
                    <a:ext uri="{9D8B030D-6E8A-4147-A177-3AD203B41FA5}">
                      <a16:colId xmlns:a16="http://schemas.microsoft.com/office/drawing/2014/main" xmlns="" val="1413996167"/>
                    </a:ext>
                  </a:extLst>
                </a:gridCol>
              </a:tblGrid>
              <a:tr h="5996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НАЗВАНИЕ ПРОЕКТА</a:t>
                      </a:r>
                      <a:endParaRPr lang="en-US" sz="1600" b="0" dirty="0"/>
                    </a:p>
                  </a:txBody>
                  <a:tcPr anchor="ctr">
                    <a:solidFill>
                      <a:srgbClr val="FFAD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ФИО</a:t>
                      </a:r>
                      <a:r>
                        <a:rPr lang="ru-RU" sz="1600" baseline="0" dirty="0" smtClean="0"/>
                        <a:t> УЧАСТНИКА</a:t>
                      </a:r>
                      <a:endParaRPr lang="en-US" sz="1600" b="0" dirty="0"/>
                    </a:p>
                  </a:txBody>
                  <a:tcPr anchor="ctr">
                    <a:solidFill>
                      <a:srgbClr val="FFAD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1568739"/>
                  </a:ext>
                </a:extLst>
              </a:tr>
              <a:tr h="934237"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j-lt"/>
                        </a:rPr>
                        <a:t>Разработка и программная реализация алгоритмов автоматизированного проектирования матричной оснастки для прессования алюминиевых сплавов</a:t>
                      </a:r>
                      <a:endParaRPr lang="en-US" sz="1600" dirty="0" smtClean="0">
                        <a:latin typeface="+mj-lt"/>
                      </a:endParaRPr>
                    </a:p>
                    <a:p>
                      <a:pPr marL="85725" indent="0"/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ru-RU" sz="1600" kern="1200" dirty="0" smtClean="0">
                          <a:effectLst/>
                          <a:latin typeface="+mj-lt"/>
                        </a:rPr>
                        <a:t>Дюжев Алексей Михайлович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318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indent="0"/>
                      <a:r>
                        <a:rPr lang="ru-RU" sz="1600" kern="1200" dirty="0" smtClean="0">
                          <a:effectLst/>
                          <a:latin typeface="+mj-lt"/>
                        </a:rPr>
                        <a:t>Исследования и разработка системы прогнозирования поведения гоночного автомобиля и вычисления оптимальных значений настроек для достижения лучших результатов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/>
                      <a:r>
                        <a:rPr lang="ru-RU" sz="1600" dirty="0" smtClean="0">
                          <a:latin typeface="+mj-lt"/>
                        </a:rPr>
                        <a:t>Имамов Ильфар Абузарович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713064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BEF-E1B0-4164-A6F1-22099CC269A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4507" y="330600"/>
            <a:ext cx="401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ПРОЕКТЫ МГТУ ИМ. Н.Э. БАУМАНА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umnik.emtc.ru/images/dir1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66" y="274007"/>
            <a:ext cx="426688" cy="4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729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024191" y="3919699"/>
            <a:ext cx="2923825" cy="838090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646640" y="3914033"/>
            <a:ext cx="4138012" cy="843756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024192" y="2051504"/>
            <a:ext cx="2923824" cy="574363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646639" y="2034000"/>
            <a:ext cx="4138013" cy="813421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http://umnik.emtc.ru/images/dir2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267" y="169813"/>
            <a:ext cx="5048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1034" y="767456"/>
            <a:ext cx="10509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настоящее время мировой рынок здравоохранения составляет 10% от мирового ВВП и растет на 5,2% в год, к 2018 г. он составит $9,3 трлн. </a:t>
            </a:r>
            <a:r>
              <a:rPr lang="ru-RU" dirty="0"/>
              <a:t> 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30734" y="2025454"/>
            <a:ext cx="322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Генно-инженерное конструирование </a:t>
            </a:r>
            <a:r>
              <a:rPr lang="ru-RU" sz="1600" dirty="0" smtClean="0"/>
              <a:t>лекарств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113593" y="2599565"/>
            <a:ext cx="2165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 :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$ </a:t>
            </a:r>
            <a:r>
              <a:rPr lang="ru-RU" sz="3200" b="1" dirty="0" smtClean="0">
                <a:solidFill>
                  <a:schemeClr val="accent2"/>
                </a:solidFill>
              </a:rPr>
              <a:t>497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ru-RU" sz="3200" b="1" dirty="0" smtClean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/>
              <a:t>к</a:t>
            </a:r>
            <a:r>
              <a:rPr lang="ru-RU" sz="1200" dirty="0" smtClean="0"/>
              <a:t> 2020 году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823181" y="3914032"/>
            <a:ext cx="392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Биомехатронные протезы и ортезы, бионические глаза,нейроинтерфейсы для речевой коммуникации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823181" y="4857641"/>
            <a:ext cx="1957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 :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$ </a:t>
            </a:r>
            <a:r>
              <a:rPr lang="ru-RU" sz="3200" b="1" dirty="0">
                <a:solidFill>
                  <a:schemeClr val="accent2"/>
                </a:solidFill>
              </a:rPr>
              <a:t>22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/>
              <a:t>к</a:t>
            </a:r>
            <a:r>
              <a:rPr lang="ru-RU" sz="1200" dirty="0" smtClean="0"/>
              <a:t> 2020 году</a:t>
            </a:r>
            <a:endParaRPr lang="en-US" sz="1200" dirty="0"/>
          </a:p>
        </p:txBody>
      </p:sp>
      <p:pic>
        <p:nvPicPr>
          <p:cNvPr id="23" name="Picture 22" descr="https://png.cmtt.space/paper-media/14/51/cd/b494ac5d9a36d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729" y="3914032"/>
            <a:ext cx="2213322" cy="130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7823181" y="2906643"/>
            <a:ext cx="2165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 :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$ </a:t>
            </a:r>
            <a:r>
              <a:rPr lang="ru-RU" sz="3200" b="1" dirty="0">
                <a:solidFill>
                  <a:schemeClr val="accent2"/>
                </a:solidFill>
              </a:rPr>
              <a:t>250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/>
              <a:t>к</a:t>
            </a:r>
            <a:r>
              <a:rPr lang="ru-RU" sz="1200" dirty="0" smtClean="0"/>
              <a:t> 2020 году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823181" y="2037021"/>
            <a:ext cx="396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Целевая доставка противораковых препаратов, имплантируемые микрочипы и «карманные» биосенсоры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0685" y="3926792"/>
            <a:ext cx="339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Нейровизуализация, нейрореабилитация и нейромодуляция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079707" y="4872924"/>
            <a:ext cx="1957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 :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$ </a:t>
            </a:r>
            <a:r>
              <a:rPr lang="ru-RU" sz="3200" b="1" dirty="0">
                <a:solidFill>
                  <a:schemeClr val="accent2"/>
                </a:solidFill>
              </a:rPr>
              <a:t>12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/>
              <a:t>к</a:t>
            </a:r>
            <a:r>
              <a:rPr lang="ru-RU" sz="1200" dirty="0" smtClean="0"/>
              <a:t> 2020 году</a:t>
            </a:r>
            <a:endParaRPr lang="en-US" sz="1200" dirty="0"/>
          </a:p>
        </p:txBody>
      </p:sp>
      <p:pic>
        <p:nvPicPr>
          <p:cNvPr id="30" name="Picture 29" descr="https://png.cmtt.space/paper-media/75/48/a4/6521eb3e944af8.pn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034" y="3914033"/>
            <a:ext cx="1663109" cy="104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432" y="2054113"/>
            <a:ext cx="1655711" cy="12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имплантируемые микрочип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025" y="2037332"/>
            <a:ext cx="2224540" cy="111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BEF-E1B0-4164-A6F1-22099CC269A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24507" y="330600"/>
            <a:ext cx="449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Н2. МЕДИЦИНА БУДУЩЕГО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85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24507" y="330600"/>
            <a:ext cx="7123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Н3. СОВРЕМЕННЫЕ МАТЕРИАЛЫ И ТЕХНОЛОГИИ ИХ СОЗДАНИЯ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564" y="2831098"/>
            <a:ext cx="2165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 :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$ </a:t>
            </a:r>
            <a:r>
              <a:rPr lang="ru-RU" sz="3200" b="1" dirty="0">
                <a:solidFill>
                  <a:schemeClr val="accent2"/>
                </a:solidFill>
              </a:rPr>
              <a:t>134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/>
              <a:t>к</a:t>
            </a:r>
            <a:r>
              <a:rPr lang="ru-RU" sz="1200" dirty="0" smtClean="0"/>
              <a:t> 2020 году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157115" y="4833743"/>
            <a:ext cx="1957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 :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$ </a:t>
            </a:r>
            <a:r>
              <a:rPr lang="ru-RU" sz="3200" b="1" dirty="0">
                <a:solidFill>
                  <a:schemeClr val="accent2"/>
                </a:solidFill>
              </a:rPr>
              <a:t>10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/>
              <a:t>к</a:t>
            </a:r>
            <a:r>
              <a:rPr lang="ru-RU" sz="1200" dirty="0" smtClean="0"/>
              <a:t> 2020 году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807015" y="2883302"/>
            <a:ext cx="2165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 :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$ </a:t>
            </a:r>
            <a:r>
              <a:rPr lang="ru-RU" sz="3200" b="1" dirty="0">
                <a:solidFill>
                  <a:schemeClr val="accent2"/>
                </a:solidFill>
              </a:rPr>
              <a:t>143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/>
              <a:t>к</a:t>
            </a:r>
            <a:r>
              <a:rPr lang="ru-RU" sz="1200" dirty="0" smtClean="0"/>
              <a:t> 2020 году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811720" y="4595924"/>
            <a:ext cx="1957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 :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$ </a:t>
            </a:r>
            <a:r>
              <a:rPr lang="ru-RU" sz="3200" b="1" dirty="0">
                <a:solidFill>
                  <a:schemeClr val="accent2"/>
                </a:solidFill>
              </a:rPr>
              <a:t>20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/>
              <a:t>к</a:t>
            </a:r>
            <a:r>
              <a:rPr lang="ru-RU" sz="1200" dirty="0" smtClean="0"/>
              <a:t> 2020 году</a:t>
            </a:r>
            <a:endParaRPr lang="en-US" sz="1200" dirty="0"/>
          </a:p>
        </p:txBody>
      </p:sp>
      <p:pic>
        <p:nvPicPr>
          <p:cNvPr id="15" name="Picture 6" descr="http://umnik.emtc.ru/images/dir4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98" y="240142"/>
            <a:ext cx="5048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о запросу умные тка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140" y="3914032"/>
            <a:ext cx="1911500" cy="109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наноалмазы и углеродные труб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0" t="2420" r="4187" b="3636"/>
          <a:stretch/>
        </p:blipFill>
        <p:spPr bwMode="auto">
          <a:xfrm>
            <a:off x="247827" y="3914032"/>
            <a:ext cx="1776364" cy="1376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ки по запросу композиционные материалы пример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6629" y="2033907"/>
            <a:ext cx="1910009" cy="14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Картинки по запросу наноматериалы для солнечной энергети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18" y="2033907"/>
            <a:ext cx="1864073" cy="110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BEF-E1B0-4164-A6F1-22099CC269A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2024191" y="3919699"/>
            <a:ext cx="3095631" cy="838090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646640" y="3914033"/>
            <a:ext cx="4138012" cy="618993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24191" y="2033908"/>
            <a:ext cx="3485201" cy="769444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646639" y="2034000"/>
            <a:ext cx="4138013" cy="813421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8564" y="2060367"/>
            <a:ext cx="336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Наноматериалы для солнечной энергетики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7115" y="3995653"/>
            <a:ext cx="336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Наноалмазы и углеродные трубки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07015" y="2060367"/>
            <a:ext cx="336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Композиционные материалы в авиации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07015" y="4027089"/>
            <a:ext cx="336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Умные ткани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011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0357211"/>
              </p:ext>
            </p:extLst>
          </p:nvPr>
        </p:nvGraphicFramePr>
        <p:xfrm>
          <a:off x="1124507" y="1266226"/>
          <a:ext cx="9829074" cy="4747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4537">
                  <a:extLst>
                    <a:ext uri="{9D8B030D-6E8A-4147-A177-3AD203B41FA5}">
                      <a16:colId xmlns:a16="http://schemas.microsoft.com/office/drawing/2014/main" xmlns="" val="3816118867"/>
                    </a:ext>
                  </a:extLst>
                </a:gridCol>
                <a:gridCol w="4914537">
                  <a:extLst>
                    <a:ext uri="{9D8B030D-6E8A-4147-A177-3AD203B41FA5}">
                      <a16:colId xmlns:a16="http://schemas.microsoft.com/office/drawing/2014/main" xmlns="" val="1413996167"/>
                    </a:ext>
                  </a:extLst>
                </a:gridCol>
              </a:tblGrid>
              <a:tr h="6325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НАЗВАНИЕ ПРОЕКТА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AD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ФИО</a:t>
                      </a:r>
                      <a:r>
                        <a:rPr lang="ru-RU" sz="1600" b="1" baseline="0" dirty="0" smtClean="0"/>
                        <a:t> УЧАСТНИКА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AD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1568739"/>
                  </a:ext>
                </a:extLst>
              </a:tr>
              <a:tr h="464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Разработка и исследование полимерных нанокомпозиций для восстановления деталей типа «вал»</a:t>
                      </a:r>
                      <a:endParaRPr lang="en-US" sz="1500" dirty="0">
                        <a:latin typeface="+mj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Соловьева Анастасия Андреевна</a:t>
                      </a:r>
                      <a:endParaRPr lang="en-US" sz="1500" dirty="0">
                        <a:latin typeface="+mj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3186496"/>
                  </a:ext>
                </a:extLst>
              </a:tr>
              <a:tr h="717242"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Исследование технологического процесса поперечно-клиновой прокатки заготовки</a:t>
                      </a:r>
                      <a:r>
                        <a:rPr lang="ru-RU" sz="1500" dirty="0" smtClean="0">
                          <a:latin typeface="+mj-lt"/>
                        </a:rPr>
                        <a:t/>
                      </a:r>
                      <a:br>
                        <a:rPr lang="ru-RU" sz="1500" dirty="0" smtClean="0">
                          <a:latin typeface="+mj-lt"/>
                        </a:rPr>
                      </a:b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для горячей объемной штамповки коленчатого вала</a:t>
                      </a:r>
                      <a:endParaRPr lang="en-US" sz="15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Алленов Максим Геннадьевич</a:t>
                      </a:r>
                      <a:endParaRPr lang="en-US" sz="15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7130648"/>
                  </a:ext>
                </a:extLst>
              </a:tr>
              <a:tr h="900122"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Разработка технологии создания высокоэффективных многослойных термоэлектрических материалов комнатного диапазона температур методом импульсного лазерного осаждения</a:t>
                      </a:r>
                      <a:endParaRPr lang="en-US" sz="1500" dirty="0">
                        <a:latin typeface="+mj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Шупенев Александр Евгеньевич</a:t>
                      </a:r>
                      <a:endParaRPr lang="en-US" sz="1500" dirty="0">
                        <a:latin typeface="+mj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5943112"/>
                  </a:ext>
                </a:extLst>
              </a:tr>
              <a:tr h="49082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j-lt"/>
                        </a:rPr>
                        <a:t>Разработка алюмоматричного дисперсно-упрочненного композиционного материала функционального назначения</a:t>
                      </a:r>
                      <a:endParaRPr lang="en-US" sz="15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Лопатина Юлия Александровна</a:t>
                      </a:r>
                      <a:endParaRPr lang="en-US" sz="15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6464643"/>
                  </a:ext>
                </a:extLst>
              </a:tr>
              <a:tr h="743368"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Разработка кристаллогеометрического механизма срастания оксидов, сульфидов и карбидов переходных металлов в единое комплексное включение типа ядро-оболочка</a:t>
                      </a:r>
                      <a:endParaRPr lang="en-US" sz="1500" dirty="0">
                        <a:latin typeface="+mj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Симич-Лафицкий Ненад Драганович</a:t>
                      </a:r>
                      <a:endParaRPr lang="en-US" sz="1500" dirty="0">
                        <a:latin typeface="+mj-lt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394325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BEF-E1B0-4164-A6F1-22099CC269A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4507" y="330600"/>
            <a:ext cx="401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ПРОЕКТЫ МГТУ ИМ. Н.Э. БАУМАНА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6" descr="http://umnik.emtc.ru/images/dir4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98" y="240142"/>
            <a:ext cx="5048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793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2024191" y="3919699"/>
            <a:ext cx="3095631" cy="838090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646640" y="3914033"/>
            <a:ext cx="4138012" cy="1059312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24191" y="2033908"/>
            <a:ext cx="3485201" cy="586264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646639" y="2034000"/>
            <a:ext cx="4138013" cy="619771"/>
          </a:xfrm>
          <a:prstGeom prst="rect">
            <a:avLst/>
          </a:prstGeom>
          <a:solidFill>
            <a:srgbClr val="FFA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24507" y="331937"/>
            <a:ext cx="5777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Н4. НОВЫЕ ПРИБОРЫ И АППАРАТНЫЕ КОМПЛЕКСЫ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8" descr="http://umnik.emtc.ru/images/dir5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97" y="240853"/>
            <a:ext cx="5048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0944" y="2147075"/>
            <a:ext cx="1833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Фабрики будущего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170944" y="2705058"/>
            <a:ext cx="2165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рынка: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$ </a:t>
            </a:r>
            <a:r>
              <a:rPr lang="ru-RU" sz="3200" b="1" dirty="0">
                <a:solidFill>
                  <a:schemeClr val="accent2"/>
                </a:solidFill>
              </a:rPr>
              <a:t>700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/>
              <a:t>к</a:t>
            </a:r>
            <a:r>
              <a:rPr lang="ru-RU" sz="1200" dirty="0" smtClean="0"/>
              <a:t> 2020 году</a:t>
            </a:r>
            <a:endParaRPr lang="en-US" sz="1200" dirty="0"/>
          </a:p>
        </p:txBody>
      </p:sp>
      <p:pic>
        <p:nvPicPr>
          <p:cNvPr id="6146" name="Picture 2" descr="Картинки по запросу фабрики будуще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11" y="2033908"/>
            <a:ext cx="1647695" cy="10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21201" y="2157496"/>
            <a:ext cx="2316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Аддитивные технологии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821201" y="2703745"/>
            <a:ext cx="1957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рынка: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$ </a:t>
            </a:r>
            <a:r>
              <a:rPr lang="ru-RU" sz="3200" b="1" dirty="0">
                <a:solidFill>
                  <a:schemeClr val="accent2"/>
                </a:solidFill>
              </a:rPr>
              <a:t>21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/>
              <a:t>к</a:t>
            </a:r>
            <a:r>
              <a:rPr lang="ru-RU" sz="1200" dirty="0" smtClean="0"/>
              <a:t> 2020 году</a:t>
            </a:r>
            <a:endParaRPr lang="en-US" sz="1200" dirty="0"/>
          </a:p>
        </p:txBody>
      </p:sp>
      <p:pic>
        <p:nvPicPr>
          <p:cNvPr id="6148" name="Picture 4" descr="Картинки по запросу аддитивные технолог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895" y="2033908"/>
            <a:ext cx="1797743" cy="117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70944" y="4037662"/>
            <a:ext cx="235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Гибридные солнечно-ветровые установки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70944" y="4818268"/>
            <a:ext cx="1957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рынка: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$ </a:t>
            </a:r>
            <a:r>
              <a:rPr lang="ru-RU" sz="3200" b="1" dirty="0">
                <a:solidFill>
                  <a:schemeClr val="accent2"/>
                </a:solidFill>
              </a:rPr>
              <a:t>65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/>
              <a:t>к</a:t>
            </a:r>
            <a:r>
              <a:rPr lang="ru-RU" sz="1200" dirty="0" smtClean="0"/>
              <a:t> 2020 году</a:t>
            </a:r>
            <a:endParaRPr lang="en-US" sz="1200" dirty="0"/>
          </a:p>
        </p:txBody>
      </p:sp>
      <p:pic>
        <p:nvPicPr>
          <p:cNvPr id="6150" name="Picture 6" descr="Картинки по запросу солнечно-ветровые систем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48" y="3914033"/>
            <a:ext cx="1585731" cy="153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837990" y="4025194"/>
            <a:ext cx="3886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Корпусирование и </a:t>
            </a:r>
            <a:r>
              <a:rPr lang="en-US" sz="1600" dirty="0" smtClean="0"/>
              <a:t>3D c</a:t>
            </a:r>
            <a:r>
              <a:rPr lang="ru-RU" sz="1600" dirty="0" smtClean="0"/>
              <a:t>борка, миниатюризация, комплексирование и унификация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837990" y="5021915"/>
            <a:ext cx="1957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Объем рынка: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$ </a:t>
            </a:r>
            <a:r>
              <a:rPr lang="ru-RU" sz="3200" b="1" dirty="0">
                <a:solidFill>
                  <a:schemeClr val="accent2"/>
                </a:solidFill>
              </a:rPr>
              <a:t>37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>
                <a:solidFill>
                  <a:schemeClr val="accent2"/>
                </a:solidFill>
              </a:rPr>
              <a:t>млрд</a:t>
            </a:r>
          </a:p>
          <a:p>
            <a:r>
              <a:rPr lang="ru-RU" sz="1200" dirty="0"/>
              <a:t>к</a:t>
            </a:r>
            <a:r>
              <a:rPr lang="ru-RU" sz="1200" dirty="0" smtClean="0"/>
              <a:t> 2020 году</a:t>
            </a:r>
            <a:endParaRPr lang="en-US" sz="1200" dirty="0"/>
          </a:p>
        </p:txBody>
      </p:sp>
      <p:pic>
        <p:nvPicPr>
          <p:cNvPr id="6152" name="Picture 8" descr="Картинки по запросу корпусирование и 3d сбор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3586" y="3914033"/>
            <a:ext cx="1922923" cy="144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106" y="1233101"/>
            <a:ext cx="9927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2030 году объем мировых рынков наукоемкой продукции должен составить около 10–12 трлн долларов США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BEF-E1B0-4164-A6F1-22099CC269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41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2487665"/>
              </p:ext>
            </p:extLst>
          </p:nvPr>
        </p:nvGraphicFramePr>
        <p:xfrm>
          <a:off x="1124507" y="1770431"/>
          <a:ext cx="9829074" cy="3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4537">
                  <a:extLst>
                    <a:ext uri="{9D8B030D-6E8A-4147-A177-3AD203B41FA5}">
                      <a16:colId xmlns:a16="http://schemas.microsoft.com/office/drawing/2014/main" xmlns="" val="3816118867"/>
                    </a:ext>
                  </a:extLst>
                </a:gridCol>
                <a:gridCol w="4914537">
                  <a:extLst>
                    <a:ext uri="{9D8B030D-6E8A-4147-A177-3AD203B41FA5}">
                      <a16:colId xmlns:a16="http://schemas.microsoft.com/office/drawing/2014/main" xmlns="" val="1413996167"/>
                    </a:ext>
                  </a:extLst>
                </a:gridCol>
              </a:tblGrid>
              <a:tr h="6325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ПРОЕКТА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AD2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ФИО УЧАСТНИКА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AD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1568739"/>
                  </a:ext>
                </a:extLst>
              </a:tr>
              <a:tr h="464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аддитивных технологий в обработке металлов давлением при изготовлении промышленных образцов инструмента</a:t>
                      </a:r>
                      <a:endParaRPr lang="en-US" sz="14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Григоренко Григорий Дмитриевич</a:t>
                      </a:r>
                      <a:endParaRPr lang="en-US" sz="14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3186496"/>
                  </a:ext>
                </a:extLst>
              </a:tr>
              <a:tr h="717242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двухколесного транспортного средства приводимое в движение комбинированным приводом: мускульной силой или электродвигателем.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Филатов Иван Алексеевич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7130648"/>
                  </a:ext>
                </a:extLst>
              </a:tr>
              <a:tr h="511588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производство портативной навигационной системы</a:t>
                      </a:r>
                      <a:endParaRPr lang="en-US" sz="14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Стефаненко Людмила Ивановна</a:t>
                      </a:r>
                      <a:endParaRPr lang="en-US" sz="140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5943112"/>
                  </a:ext>
                </a:extLst>
              </a:tr>
              <a:tr h="4908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Разработка солнечной электростанции с гелиотрекером нового типа «Helianthus»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Шиповский Александр Викторович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646464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ABEF-E1B0-4164-A6F1-22099CC269A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8" descr="http://umnik.emtc.ru/images/dir5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97" y="240853"/>
            <a:ext cx="5048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4507" y="330600"/>
            <a:ext cx="401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ПРОЕКТЫ МГТУ ИМ. Н.Э. БАУМАНА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22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644</Words>
  <Application>Microsoft Office PowerPoint</Application>
  <PresentationFormat>Произвольный</PresentationFormat>
  <Paragraphs>141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ПРИОРИТЕТНЫЕ НАПРАВЛЕНИЯ ОТБОРА  В ПРОГРАММЕ «УМНИК»</vt:lpstr>
      <vt:lpstr>Основные направления отбора в программе «УМНИК»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Приоритетные направления отбора  в программе «УМНИК»</dc:title>
  <dc:creator>Windows User</dc:creator>
  <cp:lastModifiedBy>Иван</cp:lastModifiedBy>
  <cp:revision>60</cp:revision>
  <dcterms:created xsi:type="dcterms:W3CDTF">2017-09-16T18:23:48Z</dcterms:created>
  <dcterms:modified xsi:type="dcterms:W3CDTF">2017-09-18T11:31:24Z</dcterms:modified>
</cp:coreProperties>
</file>